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773" r:id="rId35"/>
    <p:sldId id="304" r:id="rId36"/>
    <p:sldId id="300" r:id="rId37"/>
    <p:sldId id="291" r:id="rId38"/>
    <p:sldId id="289" r:id="rId39"/>
    <p:sldId id="308" r:id="rId40"/>
    <p:sldId id="774" r:id="rId41"/>
    <p:sldId id="775" r:id="rId42"/>
    <p:sldId id="776" r:id="rId43"/>
    <p:sldId id="305" r:id="rId44"/>
    <p:sldId id="777" r:id="rId45"/>
    <p:sldId id="323" r:id="rId46"/>
    <p:sldId id="722" r:id="rId47"/>
    <p:sldId id="749" r:id="rId48"/>
    <p:sldId id="750" r:id="rId49"/>
    <p:sldId id="752" r:id="rId50"/>
    <p:sldId id="745" r:id="rId51"/>
    <p:sldId id="754" r:id="rId52"/>
    <p:sldId id="756" r:id="rId53"/>
    <p:sldId id="758" r:id="rId54"/>
    <p:sldId id="278" r:id="rId55"/>
    <p:sldId id="760" r:id="rId56"/>
    <p:sldId id="307" r:id="rId57"/>
    <p:sldId id="306" r:id="rId58"/>
    <p:sldId id="309" r:id="rId59"/>
    <p:sldId id="779" r:id="rId60"/>
    <p:sldId id="796" r:id="rId61"/>
    <p:sldId id="299" r:id="rId62"/>
    <p:sldId id="312" r:id="rId63"/>
    <p:sldId id="292" r:id="rId64"/>
    <p:sldId id="780" r:id="rId65"/>
    <p:sldId id="797" r:id="rId66"/>
    <p:sldId id="285" r:id="rId67"/>
    <p:sldId id="311" r:id="rId68"/>
    <p:sldId id="287" r:id="rId69"/>
    <p:sldId id="781" r:id="rId70"/>
    <p:sldId id="782" r:id="rId71"/>
    <p:sldId id="293" r:id="rId72"/>
    <p:sldId id="295" r:id="rId73"/>
    <p:sldId id="301" r:id="rId74"/>
    <p:sldId id="288" r:id="rId75"/>
    <p:sldId id="296" r:id="rId76"/>
    <p:sldId id="783" r:id="rId77"/>
    <p:sldId id="315" r:id="rId78"/>
    <p:sldId id="314" r:id="rId79"/>
    <p:sldId id="799" r:id="rId80"/>
    <p:sldId id="800" r:id="rId81"/>
    <p:sldId id="313" r:id="rId82"/>
    <p:sldId id="798" r:id="rId83"/>
    <p:sldId id="316" r:id="rId84"/>
    <p:sldId id="784" r:id="rId85"/>
    <p:sldId id="785" r:id="rId86"/>
    <p:sldId id="257" r:id="rId87"/>
    <p:sldId id="317" r:id="rId88"/>
    <p:sldId id="318" r:id="rId89"/>
    <p:sldId id="319" r:id="rId90"/>
    <p:sldId id="320" r:id="rId91"/>
    <p:sldId id="751" r:id="rId92"/>
    <p:sldId id="268" r:id="rId93"/>
    <p:sldId id="269" r:id="rId94"/>
    <p:sldId id="974" r:id="rId95"/>
    <p:sldId id="710" r:id="rId96"/>
    <p:sldId id="970" r:id="rId97"/>
    <p:sldId id="971" r:id="rId98"/>
    <p:sldId id="972" r:id="rId99"/>
    <p:sldId id="739" r:id="rId100"/>
    <p:sldId id="738" r:id="rId101"/>
    <p:sldId id="734" r:id="rId102"/>
    <p:sldId id="876" r:id="rId103"/>
    <p:sldId id="675" r:id="rId104"/>
    <p:sldId id="676" r:id="rId105"/>
    <p:sldId id="677" r:id="rId106"/>
    <p:sldId id="678" r:id="rId107"/>
    <p:sldId id="674" r:id="rId108"/>
    <p:sldId id="679" r:id="rId109"/>
    <p:sldId id="877" r:id="rId110"/>
    <p:sldId id="878" r:id="rId111"/>
    <p:sldId id="97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png"/><Relationship Id="rId1" Type="http://schemas.openxmlformats.org/officeDocument/2006/relationships/slideLayout" Target="../slideLayouts/slideLayout1.xml"/><Relationship Id="rId11" Type="http://schemas.openxmlformats.org/officeDocument/2006/relationships/image" Target="../media/image52.png"/><Relationship Id="rId15" Type="http://schemas.openxmlformats.org/officeDocument/2006/relationships/image" Target="../media/image49.png"/><Relationship Id="rId10" Type="http://schemas.openxmlformats.org/officeDocument/2006/relationships/image" Target="../media/image51.png"/><Relationship Id="rId19" Type="http://schemas.openxmlformats.org/officeDocument/2006/relationships/image" Target="../media/image57.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46454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378321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distributed admittance/m</a:t>
                </a: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a:t>
                </a:r>
                <a:r>
                  <a:rPr lang="en-US">
                    <a:solidFill>
                      <a:srgbClr val="000000"/>
                    </a:solidFill>
                    <a:ea typeface="Cambria Math" panose="02040503050406030204" pitchFamily="18" charset="0"/>
                    <a:cs typeface="Calibri"/>
                    <a:sym typeface="Calibri"/>
                  </a:rPr>
                  <a:t>is dispersion.</a:t>
                </a:r>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53881" y="1138392"/>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(open circuit)</a:t>
                </a: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Load</a:t>
                </a: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53881" y="1138392"/>
                <a:ext cx="7062859" cy="5265884"/>
              </a:xfrm>
              <a:prstGeom prst="rect">
                <a:avLst/>
              </a:prstGeom>
              <a:blipFill>
                <a:blip r:embed="rId3"/>
                <a:stretch>
                  <a:fillRect l="-1259"/>
                </a:stretch>
              </a:blipFill>
              <a:ln w="12700" cap="flat">
                <a:noFill/>
                <a:miter lim="400000"/>
              </a:ln>
              <a:effectLst/>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50</m:t>
                        </m:r>
                      </m:num>
                      <m:den>
                        <m:r>
                          <a:rPr lang="en-US" b="0" i="1" smtClean="0">
                            <a:solidFill>
                              <a:srgbClr val="000000"/>
                            </a:solidFill>
                            <a:latin typeface="Cambria Math" panose="02040503050406030204" pitchFamily="18" charset="0"/>
                            <a:cs typeface="Calibri"/>
                            <a:sym typeface="Calibri"/>
                          </a:rPr>
                          <m:t>|100+</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defTabSz="457200" hangingPunct="0"/>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163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cs typeface="Calibri"/>
                        <a:sym typeface="Calibri"/>
                      </a:rPr>
                      <m:t>=126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1000</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89</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2000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=.125,</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.177</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.251</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55465" y="2603671"/>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r>
                      <m:rPr>
                        <m:sty m:val="p"/>
                      </m:rPr>
                      <a:rPr lang="en-US" b="0" i="0" dirty="0" smtClean="0">
                        <a:solidFill>
                          <a:srgbClr val="000000"/>
                        </a:solidFill>
                        <a:latin typeface="Cambria Math" panose="02040503050406030204" pitchFamily="18" charset="0"/>
                        <a:cs typeface="Calibri"/>
                        <a:sym typeface="Calibri"/>
                      </a:rPr>
                      <m:t>exp</m:t>
                    </m:r>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func>
                      <m:funcPr>
                        <m:ctrlPr>
                          <a:rPr lang="en-US" i="1" dirty="0">
                            <a:solidFill>
                              <a:srgbClr val="000000"/>
                            </a:solidFill>
                            <a:latin typeface="Cambria Math" panose="02040503050406030204" pitchFamily="18" charset="0"/>
                            <a:cs typeface="Calibri"/>
                            <a:sym typeface="Calibri"/>
                          </a:rPr>
                        </m:ctrlPr>
                      </m:funcPr>
                      <m:fName>
                        <m:r>
                          <m:rPr>
                            <m:sty m:val="p"/>
                          </m:rPr>
                          <a:rPr lang="en-US" dirty="0">
                            <a:solidFill>
                              <a:srgbClr val="000000"/>
                            </a:solidFill>
                            <a:latin typeface="Cambria Math" panose="02040503050406030204" pitchFamily="18" charset="0"/>
                            <a:cs typeface="Calibri"/>
                            <a:sym typeface="Calibri"/>
                          </a:rPr>
                          <m:t>exp</m:t>
                        </m:r>
                      </m:fName>
                      <m:e>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m:t>
                            </m:r>
                            <m:r>
                              <a:rPr lang="en-US" i="1" dirty="0">
                                <a:solidFill>
                                  <a:srgbClr val="000000"/>
                                </a:solidFill>
                                <a:latin typeface="Cambria Math" panose="02040503050406030204" pitchFamily="18" charset="0"/>
                                <a:cs typeface="Calibri"/>
                                <a:sym typeface="Calibri"/>
                              </a:rPr>
                              <m:t>𝑗</m:t>
                            </m:r>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r>
                              <a:rPr lang="en-US" i="1" dirty="0">
                                <a:solidFill>
                                  <a:srgbClr val="000000"/>
                                </a:solidFill>
                                <a:latin typeface="Cambria Math" panose="02040503050406030204" pitchFamily="18" charset="0"/>
                                <a:ea typeface="Cambria Math" panose="02040503050406030204" pitchFamily="18" charset="0"/>
                                <a:cs typeface="Calibri"/>
                                <a:sym typeface="Calibri"/>
                              </a:rPr>
                              <m:t>𝑙</m:t>
                            </m:r>
                          </m:e>
                        </m:d>
                      </m:e>
                    </m:func>
                    <m:r>
                      <m:rPr>
                        <m:sty m:val="p"/>
                      </m:rP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137475" y="1249344"/>
            <a:ext cx="5000592" cy="2533439"/>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111703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334892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68694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534109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1680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173254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825029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424359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625963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95287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216661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1815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2564</TotalTime>
  <Words>11717</Words>
  <Application>Microsoft Macintosh PowerPoint</Application>
  <PresentationFormat>Widescreen</PresentationFormat>
  <Paragraphs>2211</Paragraphs>
  <Slides>111</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435</cp:revision>
  <dcterms:created xsi:type="dcterms:W3CDTF">2021-07-06T18:24:07Z</dcterms:created>
  <dcterms:modified xsi:type="dcterms:W3CDTF">2021-07-17T04:41:15Z</dcterms:modified>
</cp:coreProperties>
</file>